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42" r:id="rId2"/>
    <p:sldId id="268" r:id="rId3"/>
    <p:sldId id="1782" r:id="rId4"/>
    <p:sldId id="344" r:id="rId5"/>
    <p:sldId id="1709" r:id="rId6"/>
    <p:sldId id="340" r:id="rId7"/>
    <p:sldId id="345" r:id="rId8"/>
    <p:sldId id="347" r:id="rId9"/>
    <p:sldId id="346" r:id="rId10"/>
    <p:sldId id="1669" r:id="rId11"/>
    <p:sldId id="348" r:id="rId12"/>
    <p:sldId id="349" r:id="rId13"/>
    <p:sldId id="277" r:id="rId14"/>
    <p:sldId id="292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22" r:id="rId24"/>
    <p:sldId id="360" r:id="rId25"/>
    <p:sldId id="361" r:id="rId26"/>
    <p:sldId id="332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38" r:id="rId38"/>
    <p:sldId id="259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13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7518C-E0BF-4117-8D5D-F24FCE4EE0C0}" type="datetimeFigureOut">
              <a:rPr lang="en-IN" smtClean="0"/>
              <a:t>13-05-2023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C2942-F57F-4360-9FDA-151FA188B5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082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01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01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0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03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83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319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84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89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0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58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74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94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0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0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54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43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38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02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506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659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867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48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99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372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8601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346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07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07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33F99-E937-4717-95C7-6D1BC7349BAF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40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C2942-F57F-4360-9FDA-151FA188B52E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341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4.jpe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g"/><Relationship Id="rId5" Type="http://schemas.openxmlformats.org/officeDocument/2006/relationships/image" Target="NUL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g"/><Relationship Id="rId5" Type="http://schemas.openxmlformats.org/officeDocument/2006/relationships/image" Target="NULL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g"/><Relationship Id="rId5" Type="http://schemas.openxmlformats.org/officeDocument/2006/relationships/image" Target="NUL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g"/><Relationship Id="rId5" Type="http://schemas.openxmlformats.org/officeDocument/2006/relationships/image" Target="NULL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g"/><Relationship Id="rId5" Type="http://schemas.openxmlformats.org/officeDocument/2006/relationships/image" Target="NUL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4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mailto:smbhoite@gmail.com" TargetMode="External"/><Relationship Id="rId3" Type="http://schemas.openxmlformats.org/officeDocument/2006/relationships/hyperlink" Target="mailto:dsmrig@me.com" TargetMode="External"/><Relationship Id="rId7" Type="http://schemas.openxmlformats.org/officeDocument/2006/relationships/hyperlink" Target="mailto:sales@ansox.com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dhir@ansox.com" TargetMode="External"/><Relationship Id="rId5" Type="http://schemas.openxmlformats.org/officeDocument/2006/relationships/hyperlink" Target="mailto:rajeshargekar@ansox.in" TargetMode="External"/><Relationship Id="rId10" Type="http://schemas.openxmlformats.org/officeDocument/2006/relationships/image" Target="../media/image82.jpeg"/><Relationship Id="rId4" Type="http://schemas.openxmlformats.org/officeDocument/2006/relationships/hyperlink" Target="mailto:Shashikant.ansox@gmail.com" TargetMode="External"/><Relationship Id="rId9" Type="http://schemas.openxmlformats.org/officeDocument/2006/relationships/hyperlink" Target="mailto:Akshay.joshi@ansox.com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600"/>
            <a:ext cx="7772400" cy="1905000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/>
            </a:r>
            <a:br>
              <a:rPr lang="en-IN" dirty="0">
                <a:solidFill>
                  <a:srgbClr val="0070C0"/>
                </a:solidFill>
              </a:rPr>
            </a:br>
            <a:r>
              <a:rPr lang="en-IN" b="1" dirty="0">
                <a:solidFill>
                  <a:srgbClr val="0070C0"/>
                </a:solidFill>
              </a:rPr>
              <a:t>Ansox Industries Pvt Ltd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102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524000"/>
            <a:ext cx="1544177" cy="169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1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7DCAF5-CB1B-41EC-A514-40E3904E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600"/>
            <a:ext cx="8686800" cy="2027238"/>
          </a:xfrm>
        </p:spPr>
        <p:txBody>
          <a:bodyPr/>
          <a:lstStyle/>
          <a:p>
            <a:r>
              <a:rPr lang="en-US" sz="3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The journey to date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742B8DC-DD14-49DA-8E0E-4EEE45FD5DA6}"/>
              </a:ext>
            </a:extLst>
          </p:cNvPr>
          <p:cNvSpPr/>
          <p:nvPr/>
        </p:nvSpPr>
        <p:spPr>
          <a:xfrm>
            <a:off x="157899" y="762001"/>
            <a:ext cx="882820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2017 July </a:t>
            </a:r>
            <a:r>
              <a:rPr lang="en-IN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     Ansox Incorporated by </a:t>
            </a:r>
            <a:r>
              <a:rPr lang="en-IN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Shashikant Jadhav</a:t>
            </a:r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2017 August      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Started operations by manufacturing Sheet Metals Components, Plastic Injection      Molding &amp;  blow Molding  Components</a:t>
            </a:r>
          </a:p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2017 September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Receieved TS 16949 Certification</a:t>
            </a:r>
          </a:p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2018 May           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Added Aluminum Stamping Line for TTR</a:t>
            </a:r>
          </a:p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 December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 Shop Started to Focus on New Product Development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2019  March  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Acquired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 Acre Plot with Shed for relocation in Chakan Pune. </a:t>
            </a:r>
          </a:p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                              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2019 November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Relocated Plant in Chakan Pune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2020 October    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Added 2 Blow Molding Machines and Started Manufacturing Lines for Air Intake System for commercial Vehicles.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2021 February   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IATF 16949 Certification</a:t>
            </a:r>
          </a:p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2021 March         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Set up Manufacturing Line for T Bolts &amp; Worm Clamps</a:t>
            </a:r>
          </a:p>
          <a:p>
            <a:endParaRPr lang="en-GB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2021 December  Acquired adjoining 1 acre plot for expansion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2022 January  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   </a:t>
            </a:r>
            <a:r>
              <a:rPr lang="en-US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Set up Manufacturing Line for Rolling Pipe Fabrication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2" descr="C:\Users\dayasagar.mrig\Pictures\ANSOX\LOGO\001 (3).JPG">
            <a:extLst>
              <a:ext uri="{FF2B5EF4-FFF2-40B4-BE49-F238E27FC236}">
                <a16:creationId xmlns:a16="http://schemas.microsoft.com/office/drawing/2014/main" xmlns="" id="{3BA0DAC5-DB3B-422B-8EF7-0B7AEAB97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9" y="152400"/>
            <a:ext cx="685799" cy="75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37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7DCAF5-CB1B-41EC-A514-40E3904E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600"/>
            <a:ext cx="8686800" cy="2027238"/>
          </a:xfrm>
        </p:spPr>
        <p:txBody>
          <a:bodyPr/>
          <a:lstStyle/>
          <a:p>
            <a:r>
              <a:rPr lang="en-US" sz="3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The journey Ahead….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742B8DC-DD14-49DA-8E0E-4EEE45FD5DA6}"/>
              </a:ext>
            </a:extLst>
          </p:cNvPr>
          <p:cNvSpPr/>
          <p:nvPr/>
        </p:nvSpPr>
        <p:spPr>
          <a:xfrm>
            <a:off x="157899" y="762001"/>
            <a:ext cx="8828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pic>
        <p:nvPicPr>
          <p:cNvPr id="4" name="Picture 2" descr="C:\Users\dayasagar.mrig\Pictures\ANSOX\LOGO\001 (3).JPG">
            <a:extLst>
              <a:ext uri="{FF2B5EF4-FFF2-40B4-BE49-F238E27FC236}">
                <a16:creationId xmlns:a16="http://schemas.microsoft.com/office/drawing/2014/main" xmlns="" id="{3BA0DAC5-DB3B-422B-8EF7-0B7AEAB97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9" y="103348"/>
            <a:ext cx="527901" cy="57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5832C-64E9-49A7-B0CA-54501BE0E4C8}"/>
              </a:ext>
            </a:extLst>
          </p:cNvPr>
          <p:cNvSpPr txBox="1"/>
          <p:nvPr/>
        </p:nvSpPr>
        <p:spPr>
          <a:xfrm>
            <a:off x="457200" y="990600"/>
            <a:ext cx="8001000" cy="467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IN" b="1" u="sng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Projects on Hand:</a:t>
            </a:r>
          </a:p>
          <a:p>
            <a:r>
              <a:rPr lang="en-US" sz="2000" b="1" dirty="0" err="1">
                <a:solidFill>
                  <a:srgbClr val="002060"/>
                </a:solidFill>
              </a:rPr>
              <a:t>DuroShox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– Business awarded for Blow Molded Parts. SOP started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CommScope</a:t>
            </a:r>
            <a:r>
              <a:rPr lang="en-US" sz="2000" dirty="0">
                <a:solidFill>
                  <a:srgbClr val="002060"/>
                </a:solidFill>
              </a:rPr>
              <a:t> – Business Awarded. SOP started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Mahler Filter </a:t>
            </a:r>
            <a:r>
              <a:rPr lang="en-US" sz="2000" dirty="0">
                <a:solidFill>
                  <a:srgbClr val="002060"/>
                </a:solidFill>
              </a:rPr>
              <a:t>– Business Awarded. 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Siemens </a:t>
            </a:r>
            <a:r>
              <a:rPr lang="en-US" sz="2000" dirty="0">
                <a:solidFill>
                  <a:srgbClr val="002060"/>
                </a:solidFill>
              </a:rPr>
              <a:t>– Business Awarded. SOP Feb 2023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Parker </a:t>
            </a:r>
            <a:r>
              <a:rPr lang="en-US" sz="2000" dirty="0">
                <a:solidFill>
                  <a:srgbClr val="002060"/>
                </a:solidFill>
              </a:rPr>
              <a:t>– Under Discussion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Piaggio India – 2 wheeler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IN" sz="18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IN" sz="18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554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>
                <a:solidFill>
                  <a:srgbClr val="00B0F0"/>
                </a:solidFill>
              </a:rPr>
              <a:t/>
            </a:r>
            <a:br>
              <a:rPr lang="en-IN" b="1" u="sng" dirty="0">
                <a:solidFill>
                  <a:srgbClr val="00B0F0"/>
                </a:solidFill>
              </a:rPr>
            </a:br>
            <a:r>
              <a:rPr lang="en-IN" b="1" dirty="0">
                <a:solidFill>
                  <a:srgbClr val="00B0F0"/>
                </a:solidFill>
              </a:rPr>
              <a:t> </a:t>
            </a:r>
            <a:r>
              <a:rPr lang="en-IN" sz="4000" b="1" u="sng" dirty="0">
                <a:solidFill>
                  <a:srgbClr val="00B0F0"/>
                </a:solidFill>
              </a:rPr>
              <a:t>Ansox - Team</a:t>
            </a:r>
            <a:r>
              <a:rPr lang="en-IN" b="1" u="sng" dirty="0">
                <a:solidFill>
                  <a:srgbClr val="00B0F0"/>
                </a:solidFill>
              </a:rPr>
              <a:t/>
            </a:r>
            <a:br>
              <a:rPr lang="en-IN" b="1" u="sng" dirty="0">
                <a:solidFill>
                  <a:srgbClr val="00B0F0"/>
                </a:solidFill>
              </a:rPr>
            </a:br>
            <a:r>
              <a:rPr lang="en-IN" b="1" u="sng" dirty="0">
                <a:solidFill>
                  <a:srgbClr val="00B0F0"/>
                </a:solidFill>
              </a:rPr>
              <a:t>          </a:t>
            </a:r>
            <a:endParaRPr lang="en-IN" sz="4900" b="1" u="sng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816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102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92" y="533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1600200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fld id="{9C3E7621-F847-4EAB-86A9-309FED13E3F9}" type="datetime1">
              <a:rPr lang="en-IN" smtClean="0"/>
              <a:pPr/>
              <a:t>13-05-2023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6096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05200" y="1447800"/>
            <a:ext cx="228600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Dayasagar Mrig</a:t>
            </a:r>
          </a:p>
          <a:p>
            <a:pPr algn="ctr"/>
            <a:r>
              <a:rPr lang="en-US" dirty="0"/>
              <a:t>CEO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3357554" y="2428868"/>
            <a:ext cx="257176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Ajit</a:t>
            </a:r>
            <a:r>
              <a:rPr lang="en-US" sz="1600" dirty="0"/>
              <a:t> Singh  </a:t>
            </a:r>
          </a:p>
          <a:p>
            <a:pPr algn="ctr"/>
            <a:r>
              <a:rPr lang="en-US" sz="1600" dirty="0"/>
              <a:t>Plant Head </a:t>
            </a:r>
            <a:endParaRPr lang="en-IN" sz="1600" dirty="0"/>
          </a:p>
        </p:txBody>
      </p:sp>
      <p:sp>
        <p:nvSpPr>
          <p:cNvPr id="13" name="Rectangle 12"/>
          <p:cNvSpPr/>
          <p:nvPr/>
        </p:nvSpPr>
        <p:spPr>
          <a:xfrm>
            <a:off x="357158" y="4000504"/>
            <a:ext cx="1714512" cy="60960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solidFill>
                  <a:schemeClr val="tx1"/>
                </a:solidFill>
              </a:rPr>
              <a:t>Santosh Bhoite</a:t>
            </a:r>
          </a:p>
          <a:p>
            <a:pPr algn="ctr"/>
            <a:r>
              <a:rPr lang="en-IN" sz="1600" dirty="0">
                <a:solidFill>
                  <a:schemeClr val="tx1"/>
                </a:solidFill>
              </a:rPr>
              <a:t>HR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5984" y="4000504"/>
            <a:ext cx="1714512" cy="642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solidFill>
                  <a:schemeClr val="tx1"/>
                </a:solidFill>
              </a:rPr>
              <a:t>Mahesh Kolte</a:t>
            </a:r>
          </a:p>
          <a:p>
            <a:pPr algn="ctr"/>
            <a:r>
              <a:rPr lang="en-IN" sz="1600" dirty="0">
                <a:solidFill>
                  <a:schemeClr val="tx1"/>
                </a:solidFill>
              </a:rPr>
              <a:t>CAM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14678" y="5143512"/>
            <a:ext cx="3071834" cy="35719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Material &amp; Store – Sardar Patil 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14678" y="5715016"/>
            <a:ext cx="3048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Press Shop – Nazir  Pathan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14810" y="4000504"/>
            <a:ext cx="1785950" cy="642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Rajesh Argekar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NPD &amp; Tool Room </a:t>
            </a:r>
            <a:endParaRPr lang="en-IN" sz="16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5108579" y="4964917"/>
            <a:ext cx="292816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352800" y="6780212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352800" y="7237412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2"/>
          </p:cNvCxnSpPr>
          <p:nvPr/>
        </p:nvCxnSpPr>
        <p:spPr>
          <a:xfrm rot="5400000">
            <a:off x="4429124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419600" y="33528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4384679" y="2163759"/>
            <a:ext cx="523868" cy="6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85800" y="6932612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85800" y="7239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143768" y="4071942"/>
            <a:ext cx="1785950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Akshay Shinde Quality Head </a:t>
            </a:r>
            <a:endParaRPr lang="en-IN" sz="1600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1214414" y="3500438"/>
            <a:ext cx="5363438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4964115" y="3750471"/>
            <a:ext cx="50086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13" idx="0"/>
          </p:cNvCxnSpPr>
          <p:nvPr/>
        </p:nvCxnSpPr>
        <p:spPr>
          <a:xfrm rot="5400000">
            <a:off x="964381" y="375047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2909124" y="3733760"/>
            <a:ext cx="46743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>
            <a:off x="6286512" y="535782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20" idx="3"/>
          </p:cNvCxnSpPr>
          <p:nvPr/>
        </p:nvCxnSpPr>
        <p:spPr>
          <a:xfrm rot="10800000" flipV="1">
            <a:off x="6262678" y="5857892"/>
            <a:ext cx="309586" cy="9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500430" y="1428736"/>
            <a:ext cx="2357454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Shashikant Jadhav</a:t>
            </a:r>
          </a:p>
          <a:p>
            <a:pPr algn="ctr"/>
            <a:r>
              <a:rPr lang="en-US" dirty="0"/>
              <a:t>CEO</a:t>
            </a:r>
            <a:endParaRPr lang="en-IN" dirty="0"/>
          </a:p>
        </p:txBody>
      </p:sp>
      <p:cxnSp>
        <p:nvCxnSpPr>
          <p:cNvPr id="53" name="Straight Connector 52"/>
          <p:cNvCxnSpPr>
            <a:stCxn id="49" idx="3"/>
          </p:cNvCxnSpPr>
          <p:nvPr/>
        </p:nvCxnSpPr>
        <p:spPr>
          <a:xfrm>
            <a:off x="5857884" y="1752586"/>
            <a:ext cx="2286016" cy="3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>
            <a:off x="6999701" y="2929331"/>
            <a:ext cx="228760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3214678" y="6215082"/>
            <a:ext cx="3048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Molding shop – Pratik Kadam</a:t>
            </a:r>
            <a:endParaRPr lang="en-IN" sz="1600" dirty="0">
              <a:solidFill>
                <a:schemeClr val="tx1"/>
              </a:solidFill>
            </a:endParaRPr>
          </a:p>
        </p:txBody>
      </p:sp>
      <p:cxnSp>
        <p:nvCxnSpPr>
          <p:cNvPr id="193" name="Straight Arrow Connector 192"/>
          <p:cNvCxnSpPr/>
          <p:nvPr/>
        </p:nvCxnSpPr>
        <p:spPr>
          <a:xfrm rot="10800000" flipV="1">
            <a:off x="6215074" y="6429396"/>
            <a:ext cx="357190" cy="9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1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-520557" y="4988244"/>
            <a:ext cx="5352818" cy="1136055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102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9" y="154986"/>
            <a:ext cx="625271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tata toyo logo">
            <a:extLst>
              <a:ext uri="{FF2B5EF4-FFF2-40B4-BE49-F238E27FC236}">
                <a16:creationId xmlns:a16="http://schemas.microsoft.com/office/drawing/2014/main" xmlns="" id="{9956E7D4-0573-4A8D-B4EC-FA7B4A2A161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642" y="1658751"/>
            <a:ext cx="182880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Image result for robertshaw logo">
            <a:extLst>
              <a:ext uri="{FF2B5EF4-FFF2-40B4-BE49-F238E27FC236}">
                <a16:creationId xmlns:a16="http://schemas.microsoft.com/office/drawing/2014/main" xmlns="" id="{9DCD30CF-B35D-4B40-AC5A-0ACADAAA01A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35" y="2574817"/>
            <a:ext cx="1687397" cy="395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Image result for Miba drive teck logo">
            <a:extLst>
              <a:ext uri="{FF2B5EF4-FFF2-40B4-BE49-F238E27FC236}">
                <a16:creationId xmlns:a16="http://schemas.microsoft.com/office/drawing/2014/main" xmlns="" id="{ED50FE1F-5855-42FD-AC1B-C041F8047B5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12" y="2790839"/>
            <a:ext cx="3131566" cy="173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EF293AC-61A3-49A4-8FB9-5A44CAC4F2A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3" y="1631006"/>
            <a:ext cx="1213094" cy="77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See the source image">
            <a:extLst>
              <a:ext uri="{FF2B5EF4-FFF2-40B4-BE49-F238E27FC236}">
                <a16:creationId xmlns:a16="http://schemas.microsoft.com/office/drawing/2014/main" xmlns="" id="{0940D0D7-1CAD-4AC0-9AFC-C0F11C9B1676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7" y="4283183"/>
            <a:ext cx="1687397" cy="129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71DFB97-450C-4D34-845F-972F3755ED7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51" y="4468281"/>
            <a:ext cx="1142241" cy="8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Image result for Divgi Logo. Size: 126 x 100. Source: enablingleadership.org">
            <a:extLst>
              <a:ext uri="{FF2B5EF4-FFF2-40B4-BE49-F238E27FC236}">
                <a16:creationId xmlns:a16="http://schemas.microsoft.com/office/drawing/2014/main" xmlns="" id="{F9EE4028-8DFC-4E04-81B5-5C640369EC99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704" y="4488182"/>
            <a:ext cx="1476506" cy="120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See the source image">
            <a:extLst>
              <a:ext uri="{FF2B5EF4-FFF2-40B4-BE49-F238E27FC236}">
                <a16:creationId xmlns:a16="http://schemas.microsoft.com/office/drawing/2014/main" xmlns="" id="{3FD9CBBE-BEA7-4C83-8A56-9217406CCC6A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13" y="2900344"/>
            <a:ext cx="213741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756B74F-F01D-4D99-B9E7-DEADB49EF5DD}"/>
              </a:ext>
            </a:extLst>
          </p:cNvPr>
          <p:cNvSpPr/>
          <p:nvPr/>
        </p:nvSpPr>
        <p:spPr>
          <a:xfrm>
            <a:off x="994290" y="154986"/>
            <a:ext cx="5706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OUR CUSTOMER BASE</a:t>
            </a:r>
          </a:p>
        </p:txBody>
      </p:sp>
      <p:pic>
        <p:nvPicPr>
          <p:cNvPr id="2" name="86e26cc5-cf56-475b-80fb-1bfdab7439d2" descr="Image">
            <a:extLst>
              <a:ext uri="{FF2B5EF4-FFF2-40B4-BE49-F238E27FC236}">
                <a16:creationId xmlns:a16="http://schemas.microsoft.com/office/drawing/2014/main" xmlns="" id="{917926E7-4E8E-4715-A480-316EBD155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210" y="700280"/>
            <a:ext cx="3536701" cy="104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Siemens-Logo - EIT RawMaterials">
            <a:extLst>
              <a:ext uri="{FF2B5EF4-FFF2-40B4-BE49-F238E27FC236}">
                <a16:creationId xmlns:a16="http://schemas.microsoft.com/office/drawing/2014/main" xmlns="" id="{2242937B-8BE5-15B9-0F40-0116A1EC7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51" y="5813813"/>
            <a:ext cx="2137410" cy="90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Mahle Filters at best price in Delhi by G. T. P. Trading Company | ID:  8145017573">
            <a:extLst>
              <a:ext uri="{FF2B5EF4-FFF2-40B4-BE49-F238E27FC236}">
                <a16:creationId xmlns:a16="http://schemas.microsoft.com/office/drawing/2014/main" xmlns="" id="{E3BE1906-848B-798B-2240-29455872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399" y="5220012"/>
            <a:ext cx="3045187" cy="152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3E3169F0-0319-2070-F827-FECA39FF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247" y="1888112"/>
            <a:ext cx="1854247" cy="10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uroshox">
            <a:extLst>
              <a:ext uri="{FF2B5EF4-FFF2-40B4-BE49-F238E27FC236}">
                <a16:creationId xmlns:a16="http://schemas.microsoft.com/office/drawing/2014/main" xmlns="" id="{3ADB6CE7-E9AB-163E-7CF8-72F727BCB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210" y="5838727"/>
            <a:ext cx="30480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ata Advanced Systems | Logopedia | Fandom">
            <a:extLst>
              <a:ext uri="{FF2B5EF4-FFF2-40B4-BE49-F238E27FC236}">
                <a16:creationId xmlns:a16="http://schemas.microsoft.com/office/drawing/2014/main" xmlns="" id="{8BCFD53E-1781-2C30-F8AA-3F12F793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570" y="733701"/>
            <a:ext cx="1754494" cy="137983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me | My Site 1">
            <a:extLst>
              <a:ext uri="{FF2B5EF4-FFF2-40B4-BE49-F238E27FC236}">
                <a16:creationId xmlns:a16="http://schemas.microsoft.com/office/drawing/2014/main" xmlns="" id="{646120D6-9781-151D-5882-79651204B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132" y="1637988"/>
            <a:ext cx="1005908" cy="99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ltra Corpotech Pvt Ltd | LinkedIn">
            <a:extLst>
              <a:ext uri="{FF2B5EF4-FFF2-40B4-BE49-F238E27FC236}">
                <a16:creationId xmlns:a16="http://schemas.microsoft.com/office/drawing/2014/main" xmlns="" id="{D012EA2A-D88A-1299-75AE-387CA3A7D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67" y="3129836"/>
            <a:ext cx="1338329" cy="133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64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D5EA19-3171-4255-9026-BFA11D66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5DDD8C5-EE36-43BD-A3D7-3786FF0ABE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126967"/>
              </p:ext>
            </p:extLst>
          </p:nvPr>
        </p:nvGraphicFramePr>
        <p:xfrm>
          <a:off x="0" y="0"/>
          <a:ext cx="9144000" cy="68947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8357">
                  <a:extLst>
                    <a:ext uri="{9D8B030D-6E8A-4147-A177-3AD203B41FA5}">
                      <a16:colId xmlns:a16="http://schemas.microsoft.com/office/drawing/2014/main" xmlns="" val="3069733616"/>
                    </a:ext>
                  </a:extLst>
                </a:gridCol>
                <a:gridCol w="306301">
                  <a:extLst>
                    <a:ext uri="{9D8B030D-6E8A-4147-A177-3AD203B41FA5}">
                      <a16:colId xmlns:a16="http://schemas.microsoft.com/office/drawing/2014/main" xmlns="" val="3117308780"/>
                    </a:ext>
                  </a:extLst>
                </a:gridCol>
                <a:gridCol w="1261242">
                  <a:extLst>
                    <a:ext uri="{9D8B030D-6E8A-4147-A177-3AD203B41FA5}">
                      <a16:colId xmlns:a16="http://schemas.microsoft.com/office/drawing/2014/main" xmlns="" val="1321258491"/>
                    </a:ext>
                  </a:extLst>
                </a:gridCol>
                <a:gridCol w="189185">
                  <a:extLst>
                    <a:ext uri="{9D8B030D-6E8A-4147-A177-3AD203B41FA5}">
                      <a16:colId xmlns:a16="http://schemas.microsoft.com/office/drawing/2014/main" xmlns="" val="3503068368"/>
                    </a:ext>
                  </a:extLst>
                </a:gridCol>
                <a:gridCol w="1479082">
                  <a:extLst>
                    <a:ext uri="{9D8B030D-6E8A-4147-A177-3AD203B41FA5}">
                      <a16:colId xmlns:a16="http://schemas.microsoft.com/office/drawing/2014/main" xmlns="" val="4202258899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xmlns="" val="1819337504"/>
                    </a:ext>
                  </a:extLst>
                </a:gridCol>
                <a:gridCol w="1261242">
                  <a:extLst>
                    <a:ext uri="{9D8B030D-6E8A-4147-A177-3AD203B41FA5}">
                      <a16:colId xmlns:a16="http://schemas.microsoft.com/office/drawing/2014/main" xmlns="" val="2683990568"/>
                    </a:ext>
                  </a:extLst>
                </a:gridCol>
                <a:gridCol w="441433">
                  <a:extLst>
                    <a:ext uri="{9D8B030D-6E8A-4147-A177-3AD203B41FA5}">
                      <a16:colId xmlns:a16="http://schemas.microsoft.com/office/drawing/2014/main" xmlns="" val="3748860732"/>
                    </a:ext>
                  </a:extLst>
                </a:gridCol>
                <a:gridCol w="1360338">
                  <a:extLst>
                    <a:ext uri="{9D8B030D-6E8A-4147-A177-3AD203B41FA5}">
                      <a16:colId xmlns:a16="http://schemas.microsoft.com/office/drawing/2014/main" xmlns="" val="4196902404"/>
                    </a:ext>
                  </a:extLst>
                </a:gridCol>
                <a:gridCol w="180178">
                  <a:extLst>
                    <a:ext uri="{9D8B030D-6E8A-4147-A177-3AD203B41FA5}">
                      <a16:colId xmlns:a16="http://schemas.microsoft.com/office/drawing/2014/main" xmlns="" val="1433869812"/>
                    </a:ext>
                  </a:extLst>
                </a:gridCol>
                <a:gridCol w="1261242">
                  <a:extLst>
                    <a:ext uri="{9D8B030D-6E8A-4147-A177-3AD203B41FA5}">
                      <a16:colId xmlns:a16="http://schemas.microsoft.com/office/drawing/2014/main" xmlns="" val="3124591367"/>
                    </a:ext>
                  </a:extLst>
                </a:gridCol>
              </a:tblGrid>
              <a:tr h="36382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CEO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000" b="1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39037690"/>
                  </a:ext>
                </a:extLst>
              </a:tr>
              <a:tr h="36382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Mr. SHASHIKANT JADHAV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000" b="1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2800" b="1" u="sng" dirty="0" err="1">
                          <a:solidFill>
                            <a:srgbClr val="00B0F0"/>
                          </a:solidFill>
                        </a:rPr>
                        <a:t>Ansox</a:t>
                      </a:r>
                      <a:r>
                        <a:rPr lang="en-IN" sz="2800" b="1" u="sng" dirty="0">
                          <a:solidFill>
                            <a:srgbClr val="00B0F0"/>
                          </a:solidFill>
                        </a:rPr>
                        <a:t> - Team</a:t>
                      </a:r>
                      <a:endParaRPr lang="en-US" sz="2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5922386"/>
                  </a:ext>
                </a:extLst>
              </a:tr>
              <a:tr h="36382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PLANT HEAD</a:t>
                      </a:r>
                      <a:endParaRPr lang="en-US" sz="105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000" b="1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00943867"/>
                  </a:ext>
                </a:extLst>
              </a:tr>
              <a:tr h="36382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AJIT SINGH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000" b="1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63552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38773129"/>
                  </a:ext>
                </a:extLst>
              </a:tr>
              <a:tr h="654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en-US" sz="1000" b="1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US" sz="11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DESIGN AND DEVELOPMENT, </a:t>
                      </a:r>
                      <a:br>
                        <a:rPr lang="en-US" sz="1100" b="1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US" sz="11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NPD HEAD</a:t>
                      </a:r>
                      <a:endParaRPr lang="en-US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rgbClr val="002060"/>
                          </a:solidFill>
                          <a:effectLst/>
                        </a:rPr>
                        <a:t>PRODUCTION HEAD</a:t>
                      </a:r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rgbClr val="002060"/>
                          </a:solidFill>
                          <a:effectLst/>
                        </a:rPr>
                        <a:t>HR / ADMINISTRATION HEAD</a:t>
                      </a:r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rgbClr val="002060"/>
                          </a:solidFill>
                          <a:effectLst/>
                        </a:rPr>
                        <a:t>MATERIAL &amp; STORE HEAD</a:t>
                      </a:r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rgbClr val="002060"/>
                          </a:solidFill>
                          <a:effectLst/>
                        </a:rPr>
                        <a:t>QUALITY HEAD</a:t>
                      </a:r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MARKETING AND SALES HEAD</a:t>
                      </a:r>
                      <a:endParaRPr lang="en-US" sz="11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72772718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MR.RAJESH ARGEKAR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SHASHIKANT JADHAV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SANTOSH BHOITE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SARDAR PATIL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AKSHAYKUMAR SHINDE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MAHESH KOLTE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713865797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INJECTION / BLOW </a:t>
                      </a:r>
                      <a:b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MOULDING SUPERVISOR 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47075509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PROCESS ENGINEER </a:t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(APQP/PPAP)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PRATIK KADAM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ASSISTANT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PURCHASE HEAD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 QA ENGINEER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26772292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NIJGUNI B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YOGESH CHAVAN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PRAFULL PATIL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Mr.SUDHIR BANDGAR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41125080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47495881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TOOL ASSEMBLY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INJECTION MOULDING</a:t>
                      </a:r>
                      <a:b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EXECUTIVE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INJECTION OPERATORS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SUPERVISOR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SUPPLIER QUALITY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55359641"/>
                  </a:ext>
                </a:extLst>
              </a:tr>
              <a:tr h="4911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P KOLI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SACHIN THITE / </a:t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SAKHARAM JADHAV/SAI PATIL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12 (CONTRACT BASE)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3 (CONTRACT BASE)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Mr. UJJVAL INGALE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06113681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30380052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TOOL ASSEMBLY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BLOW MOULDING </a:t>
                      </a:r>
                      <a:b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SUPERVISOR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BLOW MOULDING</a:t>
                      </a:r>
                      <a:b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OPERATORS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HELPER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QA ENGINEERS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92742656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UDAY PATIL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/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GOPAL INGOLE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6 (CONTRACT BASE)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2 (CONTRACT BASE)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5 (CONTRACT BASE)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112743904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05775771"/>
                  </a:ext>
                </a:extLst>
              </a:tr>
              <a:tr h="32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TOOL AND DIE MAKER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PRESS SHOP</a:t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EXECUTIVE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PRESS MACHINE SETTERS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065532867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CONTRACT BASE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NAZEER PATHAN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/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Ashoke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Shirke</a:t>
                      </a: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/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Prakash Chavan</a:t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Shivkumar</a:t>
                      </a: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Kharule</a:t>
                      </a: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/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Bhikan</a:t>
                      </a: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Mahale</a:t>
                      </a: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/>
                      </a:r>
                      <a:b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Devrav</a:t>
                      </a:r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Pande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87780686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28983873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TOOL ASSEMBLY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27117932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SUDHIR KALAMBATE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946110194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90884292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solidFill>
                            <a:srgbClr val="0070C0"/>
                          </a:solidFill>
                          <a:effectLst/>
                        </a:rPr>
                        <a:t>VMC PROGRAMMER</a:t>
                      </a:r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84548296"/>
                  </a:ext>
                </a:extLst>
              </a:tr>
              <a:tr h="163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Mr. SACHINE KALAL</a:t>
                      </a:r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23220113"/>
                  </a:ext>
                </a:extLst>
              </a:tr>
            </a:tbl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00000000-0008-0000-0000-00002E000000}"/>
              </a:ext>
            </a:extLst>
          </p:cNvPr>
          <p:cNvCxnSpPr/>
          <p:nvPr/>
        </p:nvCxnSpPr>
        <p:spPr>
          <a:xfrm rot="16200000">
            <a:off x="3208338" y="8226425"/>
            <a:ext cx="0" cy="266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00000000-0008-0000-0000-00003A000000}"/>
              </a:ext>
            </a:extLst>
          </p:cNvPr>
          <p:cNvCxnSpPr/>
          <p:nvPr/>
        </p:nvCxnSpPr>
        <p:spPr>
          <a:xfrm rot="16200000">
            <a:off x="5218113" y="8202613"/>
            <a:ext cx="0" cy="392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2" descr="C:\Users\dayasagar.mrig\Pictures\ANSOX\LOGO\001 (3).JPG">
            <a:extLst>
              <a:ext uri="{FF2B5EF4-FFF2-40B4-BE49-F238E27FC236}">
                <a16:creationId xmlns:a16="http://schemas.microsoft.com/office/drawing/2014/main" xmlns="" id="{0C67D993-8614-465D-9C48-03A00FD2D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72642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841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>
                <a:solidFill>
                  <a:srgbClr val="00B0F0"/>
                </a:solidFill>
              </a:rPr>
              <a:t/>
            </a:r>
            <a:br>
              <a:rPr lang="en-IN" b="1" u="sng" dirty="0">
                <a:solidFill>
                  <a:srgbClr val="00B0F0"/>
                </a:solidFill>
              </a:rPr>
            </a:br>
            <a:r>
              <a:rPr lang="en-US" sz="4000" b="1" u="sng" dirty="0">
                <a:solidFill>
                  <a:srgbClr val="0070C0"/>
                </a:solidFill>
              </a:rPr>
              <a:t>Ansox : Business Units</a:t>
            </a:r>
            <a:r>
              <a:rPr lang="en-IN" b="1" u="sng" dirty="0">
                <a:solidFill>
                  <a:srgbClr val="0070C0"/>
                </a:solidFill>
              </a:rPr>
              <a:t/>
            </a:r>
            <a:br>
              <a:rPr lang="en-IN" b="1" u="sng" dirty="0">
                <a:solidFill>
                  <a:srgbClr val="0070C0"/>
                </a:solidFill>
              </a:rPr>
            </a:br>
            <a:r>
              <a:rPr lang="en-IN" b="1" u="sng" dirty="0">
                <a:solidFill>
                  <a:srgbClr val="00B0F0"/>
                </a:solidFill>
              </a:rPr>
              <a:t>          </a:t>
            </a:r>
            <a:endParaRPr lang="en-IN" sz="4900" b="1" u="sng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102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92" y="533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37338" y="1295400"/>
            <a:ext cx="72970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Stampings: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Air Cleaner Caps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Pre-Cleaner Housing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Shells : KB / Sotras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End caps for filters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Header Plates and Core Support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Plastic Injection Molding: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Pre-Cleaners, Visi Bowls,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Centre Tubes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Plastic Blow Molding: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Pipes, Rain Hood ,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Duct ,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</a:rPr>
              <a:t>Tool Room: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Press Tools, Moulds for Rubber and Plastic ,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Test Rigs, Jigs &amp; Fixtures, SPMs</a:t>
            </a:r>
            <a:endParaRPr lang="en-IN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44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485745"/>
            <a:ext cx="869898" cy="95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485745"/>
            <a:ext cx="8686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dirty="0">
                <a:solidFill>
                  <a:srgbClr val="00B0F0"/>
                </a:solidFill>
              </a:rPr>
              <a:t>   </a:t>
            </a:r>
            <a:r>
              <a:rPr lang="en-IN" sz="2800" b="1" u="sng" dirty="0">
                <a:solidFill>
                  <a:srgbClr val="00B0F0"/>
                </a:solidFill>
              </a:rPr>
              <a:t>Ansox Industries Pvt Ltd                                                 </a:t>
            </a:r>
            <a:r>
              <a:rPr lang="en-IN" sz="2400" b="1" u="sng" dirty="0">
                <a:solidFill>
                  <a:srgbClr val="002060"/>
                </a:solidFill>
              </a:rPr>
              <a:t>Quality &amp; Environment Management System – Road Map</a:t>
            </a:r>
            <a:endParaRPr lang="en-IN" sz="2800" b="1" u="sng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752600"/>
            <a:ext cx="800099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400" b="1" dirty="0"/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IATF 16949 Certified </a:t>
            </a: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VDA 6.3 (Process Audit)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Passed for MIBA Drive tech , Siemens , Mahle thermal and Mahle Filter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ISO 14000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Awareness Training for all Employees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Start Implementation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Certification  -  March 2023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628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22" y="135391"/>
            <a:ext cx="8816555" cy="809172"/>
          </a:xfrm>
        </p:spPr>
        <p:txBody>
          <a:bodyPr>
            <a:normAutofit fontScale="90000"/>
          </a:bodyPr>
          <a:lstStyle/>
          <a:p>
            <a:r>
              <a:rPr lang="en-IN" b="1" u="sng" dirty="0">
                <a:solidFill>
                  <a:srgbClr val="00B0F0"/>
                </a:solidFill>
              </a:rPr>
              <a:t/>
            </a:r>
            <a:br>
              <a:rPr lang="en-IN" b="1" u="sng" dirty="0">
                <a:solidFill>
                  <a:srgbClr val="00B0F0"/>
                </a:solidFill>
              </a:rPr>
            </a:br>
            <a:r>
              <a:rPr lang="en-US" sz="3100" b="1" u="sng" dirty="0">
                <a:solidFill>
                  <a:srgbClr val="0070C0"/>
                </a:solidFill>
              </a:rPr>
              <a:t>Ansox : Quality Management System                      </a:t>
            </a:r>
            <a:r>
              <a:rPr lang="en-US" sz="2700" b="1" u="sng" dirty="0">
                <a:solidFill>
                  <a:srgbClr val="002060"/>
                </a:solidFill>
              </a:rPr>
              <a:t>Certification IATF-</a:t>
            </a:r>
            <a:r>
              <a:rPr lang="en-US" sz="2700" u="sng" dirty="0">
                <a:solidFill>
                  <a:srgbClr val="002060"/>
                </a:solidFill>
              </a:rPr>
              <a:t> 16949; Certification ISO 9001:2015</a:t>
            </a:r>
            <a:r>
              <a:rPr lang="en-IN" b="1" u="sng" dirty="0">
                <a:solidFill>
                  <a:srgbClr val="0070C0"/>
                </a:solidFill>
              </a:rPr>
              <a:t/>
            </a:r>
            <a:br>
              <a:rPr lang="en-IN" b="1" u="sng" dirty="0">
                <a:solidFill>
                  <a:srgbClr val="0070C0"/>
                </a:solidFill>
              </a:rPr>
            </a:br>
            <a:r>
              <a:rPr lang="en-IN" b="1" u="sng" dirty="0">
                <a:solidFill>
                  <a:srgbClr val="00B0F0"/>
                </a:solidFill>
              </a:rPr>
              <a:t>          </a:t>
            </a:r>
            <a:endParaRPr lang="en-IN" sz="4900" b="1" u="sng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102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35392"/>
            <a:ext cx="914400" cy="91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B966DFD-19B0-48A5-8C66-2AFC761FE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78" y="1173641"/>
            <a:ext cx="3971925" cy="55271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6491D0-5915-43EA-ADB7-DB4A5211E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1173640"/>
            <a:ext cx="3872206" cy="552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7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485745"/>
            <a:ext cx="869898" cy="95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485745"/>
            <a:ext cx="8686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dirty="0">
                <a:solidFill>
                  <a:srgbClr val="00B0F0"/>
                </a:solidFill>
              </a:rPr>
              <a:t>   </a:t>
            </a:r>
            <a:r>
              <a:rPr lang="en-IN" sz="2800" b="1" u="sng" dirty="0">
                <a:solidFill>
                  <a:srgbClr val="00B0F0"/>
                </a:solidFill>
              </a:rPr>
              <a:t>Ansox Industries Pvt Ltd                                                 </a:t>
            </a:r>
            <a:r>
              <a:rPr lang="en-IN" sz="2400" b="1" u="sng" dirty="0">
                <a:solidFill>
                  <a:srgbClr val="002060"/>
                </a:solidFill>
              </a:rPr>
              <a:t>Quality &amp; Environment Management System – Road Map</a:t>
            </a:r>
            <a:endParaRPr lang="en-IN" sz="2800" b="1" u="sng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603712"/>
            <a:ext cx="8000999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VDA 6.3 (Process Audit)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Passed for Mahle Thermal and Mahle Filter</a:t>
            </a: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VDA 6.3 (Process audit) </a:t>
            </a:r>
            <a:r>
              <a:rPr lang="en-US" sz="2000" dirty="0">
                <a:solidFill>
                  <a:srgbClr val="002060"/>
                </a:solidFill>
              </a:rPr>
              <a:t>Passed for </a:t>
            </a:r>
            <a:r>
              <a:rPr lang="en-US" sz="2000" b="1" dirty="0">
                <a:solidFill>
                  <a:srgbClr val="002060"/>
                </a:solidFill>
              </a:rPr>
              <a:t>MIBA DRIVETECH INDIA PVT LTD</a:t>
            </a:r>
            <a:r>
              <a:rPr lang="en-US" sz="2000" dirty="0">
                <a:solidFill>
                  <a:srgbClr val="002060"/>
                </a:solidFill>
              </a:rPr>
              <a:t> by external body. </a:t>
            </a:r>
          </a:p>
          <a:p>
            <a:pPr>
              <a:defRPr/>
            </a:pPr>
            <a:endParaRPr lang="en-US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ISO 14000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Awareness Training for all Employees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Start Implementation at new location.</a:t>
            </a:r>
          </a:p>
          <a:p>
            <a:pPr>
              <a:defRPr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24802" r="62407" b="14682"/>
          <a:stretch/>
        </p:blipFill>
        <p:spPr bwMode="auto">
          <a:xfrm>
            <a:off x="304800" y="2723435"/>
            <a:ext cx="7588905" cy="376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097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58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1" y="485745"/>
            <a:ext cx="601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Ansox Industries Pvt Ltd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1371600"/>
            <a:ext cx="83820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>
                <a:solidFill>
                  <a:srgbClr val="002060"/>
                </a:solidFill>
              </a:rPr>
              <a:t>Our Valued CUSTOMERS (Automotive):</a:t>
            </a:r>
          </a:p>
          <a:p>
            <a:pPr>
              <a:defRPr/>
            </a:pPr>
            <a:endParaRPr lang="en-US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70C0"/>
                </a:solidFill>
              </a:rPr>
              <a:t>Fleetguard Filters Pvt. Ltd. (Joint Venture with Cummins India)                                                    </a:t>
            </a:r>
            <a:r>
              <a:rPr lang="en-US" sz="2400" b="1" dirty="0">
                <a:solidFill>
                  <a:srgbClr val="002060"/>
                </a:solidFill>
              </a:rPr>
              <a:t>(Daimler, Tata Motors, Knorr Bremse, Ashok Leyland)</a:t>
            </a: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70C0"/>
                </a:solidFill>
              </a:rPr>
              <a:t>Mahle Behr    </a:t>
            </a: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   </a:t>
            </a:r>
            <a:r>
              <a:rPr lang="en-US" sz="2400" b="1" dirty="0">
                <a:solidFill>
                  <a:srgbClr val="002060"/>
                </a:solidFill>
              </a:rPr>
              <a:t>  (VW, Suzuki, Nissan, JCB, Fiat, Tata Motors, Mahindra)</a:t>
            </a:r>
          </a:p>
          <a:p>
            <a:pPr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70C0"/>
                </a:solidFill>
              </a:rPr>
              <a:t>MIBA</a:t>
            </a:r>
          </a:p>
          <a:p>
            <a:pPr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70C0"/>
                </a:solidFill>
              </a:rPr>
              <a:t>Tata Toyo Radiator</a:t>
            </a: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     </a:t>
            </a:r>
            <a:r>
              <a:rPr lang="en-US" sz="2400" b="1" dirty="0">
                <a:solidFill>
                  <a:srgbClr val="002060"/>
                </a:solidFill>
              </a:rPr>
              <a:t>(Tata Motors, Renault, Isuzu, Volvo)</a:t>
            </a:r>
          </a:p>
          <a:p>
            <a:pPr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70C0"/>
                </a:solidFill>
              </a:rPr>
              <a:t>Divgi Torque Transmission System</a:t>
            </a: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    </a:t>
            </a:r>
            <a:r>
              <a:rPr lang="en-US" sz="2400" b="1" dirty="0">
                <a:solidFill>
                  <a:srgbClr val="002060"/>
                </a:solidFill>
              </a:rPr>
              <a:t> (Borg Warner)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133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1" y="485745"/>
            <a:ext cx="601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Ansox Industries Pvt Ltd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1371600"/>
            <a:ext cx="8458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u="sng" dirty="0">
                <a:solidFill>
                  <a:srgbClr val="002060"/>
                </a:solidFill>
              </a:rPr>
              <a:t>Our Valued CUSTOMERS (Non-Automotive):</a:t>
            </a:r>
          </a:p>
          <a:p>
            <a:pPr>
              <a:defRPr/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70C0"/>
                </a:solidFill>
              </a:rPr>
              <a:t>Hawkins - </a:t>
            </a:r>
            <a:r>
              <a:rPr lang="en-US" sz="2800" dirty="0">
                <a:solidFill>
                  <a:srgbClr val="002060"/>
                </a:solidFill>
              </a:rPr>
              <a:t>(Pressure Cooker) </a:t>
            </a:r>
          </a:p>
          <a:p>
            <a:pPr>
              <a:defRPr/>
            </a:pPr>
            <a:endParaRPr lang="en-US" sz="2800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70C0"/>
                </a:solidFill>
              </a:rPr>
              <a:t>Tata BlueScope – </a:t>
            </a:r>
            <a:r>
              <a:rPr lang="en-US" sz="2800" dirty="0">
                <a:solidFill>
                  <a:srgbClr val="002060"/>
                </a:solidFill>
              </a:rPr>
              <a:t>(Construction Industry for India &amp; Blue scope worldwide)</a:t>
            </a:r>
          </a:p>
          <a:p>
            <a:pPr>
              <a:defRPr/>
            </a:pPr>
            <a:endParaRPr lang="en-US" sz="2800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70C0"/>
                </a:solidFill>
              </a:rPr>
              <a:t>ULTRA Engineers – </a:t>
            </a:r>
            <a:r>
              <a:rPr lang="en-US" sz="2800" dirty="0">
                <a:solidFill>
                  <a:srgbClr val="002060"/>
                </a:solidFill>
              </a:rPr>
              <a:t>(Solar Panels for Arya Electricals USA)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 err="1">
                <a:solidFill>
                  <a:srgbClr val="0070C0"/>
                </a:solidFill>
              </a:rPr>
              <a:t>Robertshow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– (Thermostat Side Support)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70C0"/>
                </a:solidFill>
              </a:rPr>
              <a:t>CommScope</a:t>
            </a:r>
            <a:r>
              <a:rPr lang="en-US" sz="2800" dirty="0">
                <a:solidFill>
                  <a:srgbClr val="002060"/>
                </a:solidFill>
              </a:rPr>
              <a:t>- communication antina aluminum frame and support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70C0"/>
                </a:solidFill>
              </a:rPr>
              <a:t>Siemens </a:t>
            </a:r>
            <a:r>
              <a:rPr lang="en-US" sz="2800" dirty="0">
                <a:solidFill>
                  <a:srgbClr val="002060"/>
                </a:solidFill>
              </a:rPr>
              <a:t>– Terminal Box for electric motors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23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343401" y="1447800"/>
          <a:ext cx="4495799" cy="356463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042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31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464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9411">
                <a:tc>
                  <a:txBody>
                    <a:bodyPr/>
                    <a:lstStyle/>
                    <a:p>
                      <a:r>
                        <a:rPr lang="en-US" sz="1400" dirty="0"/>
                        <a:t>Name of Machine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Make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Specification(mm)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465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VMC</a:t>
                      </a:r>
                      <a:r>
                        <a:rPr lang="en-US" sz="1400" baseline="0" dirty="0"/>
                        <a:t> Milling M/c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Makino</a:t>
                      </a:r>
                    </a:p>
                    <a:p>
                      <a:pPr algn="ctr"/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650*450*450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465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VMC Milling</a:t>
                      </a:r>
                      <a:r>
                        <a:rPr lang="en-US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M/C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  <a:cs typeface="+mn-cs"/>
                        </a:rPr>
                        <a:t>1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AWEA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1100*650*500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6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/>
                        <a:t>CNC</a:t>
                      </a:r>
                      <a:r>
                        <a:rPr lang="en-US" sz="1400" u="none" strike="noStrike" baseline="0" dirty="0"/>
                        <a:t> Wire Cutting  M/c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/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Makino</a:t>
                      </a:r>
                    </a:p>
                    <a:p>
                      <a:pPr algn="ctr"/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SP43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450*300*300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95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CNC EDM</a:t>
                      </a:r>
                    </a:p>
                    <a:p>
                      <a:pPr algn="ctr"/>
                      <a:r>
                        <a:rPr lang="en-US" sz="1400" dirty="0"/>
                        <a:t>M/c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Chmer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300*200*200</a:t>
                      </a:r>
                    </a:p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5" name="Picture 74" descr="D:\FTCL-09SHARED\New Folder (2)\Picture 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65708"/>
            <a:ext cx="3962400" cy="228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62201" y="381000"/>
            <a:ext cx="434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B0F0"/>
                </a:solidFill>
              </a:rPr>
              <a:t>Capabilities - Tool Shop</a:t>
            </a:r>
            <a:endParaRPr lang="en-IN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4A63AF-AC3F-4E6D-B617-2EB894D5D7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76" y="1343897"/>
            <a:ext cx="196215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11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6"/>
          <p:cNvGraphicFramePr>
            <a:graphicFrameLocks/>
          </p:cNvGraphicFramePr>
          <p:nvPr/>
        </p:nvGraphicFramePr>
        <p:xfrm>
          <a:off x="4419600" y="1066801"/>
          <a:ext cx="4343400" cy="563880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8853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5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3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4901"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Capacity of Machine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Make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550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260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Chin</a:t>
                      </a:r>
                      <a:r>
                        <a:rPr lang="en-US" sz="1400" b="1" baseline="0" dirty="0"/>
                        <a:t> Fong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250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Chin</a:t>
                      </a:r>
                      <a:r>
                        <a:rPr lang="en-US" sz="1400" b="1" baseline="0" dirty="0"/>
                        <a:t> Fong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200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SNC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cs typeface="Times New Roman" pitchFamily="18" charset="0"/>
                        </a:rPr>
                        <a:t>200 T Mech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+mn-lt"/>
                          <a:cs typeface="Times New Roman" pitchFamily="18" charset="0"/>
                        </a:rPr>
                        <a:t>AIDA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1254084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cs typeface="Times New Roman" pitchFamily="18" charset="0"/>
                        </a:rPr>
                        <a:t>175 T Hyd.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+mn-lt"/>
                          <a:cs typeface="Times New Roman" pitchFamily="18" charset="0"/>
                        </a:rPr>
                        <a:t>Fluid Power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160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OCP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125 T Mech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Ameteep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003824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110 T Mech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Komatsu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673077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80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OCP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63 T</a:t>
                      </a:r>
                      <a:r>
                        <a:rPr lang="en-US" sz="1400" b="1" baseline="0" dirty="0"/>
                        <a:t>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Master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40 T Mech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Master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050659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32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4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Master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25 T Mech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Master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5392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100 T 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Hyd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Fluid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726531"/>
                  </a:ext>
                </a:extLst>
              </a:tr>
              <a:tr h="5363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40 T 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Hyd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Fluid Control</a:t>
                      </a:r>
                    </a:p>
                    <a:p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4017162"/>
                  </a:ext>
                </a:extLst>
              </a:tr>
            </a:tbl>
          </a:graphicData>
        </a:graphic>
      </p:graphicFrame>
      <p:pic>
        <p:nvPicPr>
          <p:cNvPr id="4" name="Picture 73" descr="D:\FTCL-09SHARED\New Folder (2)\Picture 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9" y="1764744"/>
            <a:ext cx="1535194" cy="17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6022"/>
            <a:ext cx="715379" cy="78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133600" y="381000"/>
            <a:ext cx="5257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B0F0"/>
                </a:solidFill>
              </a:rPr>
              <a:t>Capabilities – Press Shop</a:t>
            </a:r>
            <a:endParaRPr lang="en-IN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B82E0FA-AF85-4504-8029-7527BE53FF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60" y="4114800"/>
            <a:ext cx="2044279" cy="2473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69B9CD4-5939-4515-BE24-8A5A80A73A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430255"/>
            <a:ext cx="1672571" cy="247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79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76400" y="1523999"/>
          <a:ext cx="5715001" cy="495299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09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05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48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73627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800" baseline="0" dirty="0"/>
                        <a:t>  Capacity of  Machine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800" dirty="0"/>
                        <a:t>          Nos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800" dirty="0"/>
                        <a:t>                 Make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8513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420</a:t>
                      </a:r>
                      <a:r>
                        <a:rPr lang="en-US" sz="1400" b="1" baseline="0" dirty="0"/>
                        <a:t>T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/>
                        <a:t>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Haurang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7005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300T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/>
                        <a:t>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Jon Wai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1461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220T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/>
                        <a:t>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Jon</a:t>
                      </a:r>
                      <a:r>
                        <a:rPr lang="en-US" sz="1400" b="1" baseline="0" dirty="0"/>
                        <a:t> Wai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5783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150T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/>
                        <a:t>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Jon Wai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5783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100T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/>
                        <a:t>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/>
                        <a:t>Jon Wai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5783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800 T -1300 T </a:t>
                      </a: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each</a:t>
                      </a: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Ferromatic at our Vendor</a:t>
                      </a: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2522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10 Lit</a:t>
                      </a: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Blow Molding Mc</a:t>
                      </a: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2522"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30 Lit</a:t>
                      </a: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Blow Molding Mc</a:t>
                      </a:r>
                    </a:p>
                  </a:txBody>
                  <a:tcPr marL="91449" marR="91449" marT="45726" marB="45726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4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8547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1" y="3810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Capabilities – Plastic Injection &amp; Blow Moulding</a:t>
            </a:r>
          </a:p>
        </p:txBody>
      </p:sp>
    </p:spTree>
    <p:extLst>
      <p:ext uri="{BB962C8B-B14F-4D97-AF65-F5344CB8AC3E}">
        <p14:creationId xmlns:p14="http://schemas.microsoft.com/office/powerpoint/2010/main" val="1768037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4305300"/>
            <a:ext cx="2274888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4" descr="C:\Documents and Settings\ftcl-09\Desktop\Picture 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4305300"/>
            <a:ext cx="209867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4157" y="4286250"/>
            <a:ext cx="230187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29" descr="Second form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8" y="4305300"/>
            <a:ext cx="2411412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F:\TOOLING PHOTOS\HAWKINS\20160325-1150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" y="1136089"/>
            <a:ext cx="2223294" cy="22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TOOLING PHOTOS\PLASTIC MOLD\Evacuator pipe 81700609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38400" y="1143000"/>
            <a:ext cx="23050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TOOLING PHOTOS\20160324_17144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5675"/>
            <a:ext cx="2057400" cy="228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F:\TOOLING PHOTOS\20160324_17212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1145674"/>
            <a:ext cx="2163762" cy="228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3" y="762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295400" y="22860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Press Tools, Dies, Moulds for Plastic &amp; Rubber Parts</a:t>
            </a:r>
          </a:p>
        </p:txBody>
      </p:sp>
    </p:spTree>
    <p:extLst>
      <p:ext uri="{BB962C8B-B14F-4D97-AF65-F5344CB8AC3E}">
        <p14:creationId xmlns:p14="http://schemas.microsoft.com/office/powerpoint/2010/main" val="530790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380999"/>
            <a:ext cx="6969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0070C0"/>
                </a:solidFill>
              </a:rPr>
              <a:t>Press Tools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356DF09-D304-4B72-B1AC-C8C17298A5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4" y="1318059"/>
            <a:ext cx="3818697" cy="22814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D6E8FFF-8F8E-45E3-BDC8-E8C498693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7" y="3962400"/>
            <a:ext cx="3818698" cy="24555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1386B22-94D1-401E-ABFB-88019E426D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099457"/>
            <a:ext cx="3107220" cy="25847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738AA6C-D4E9-4155-B3A5-F9DADCABDD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937" y="3803203"/>
            <a:ext cx="3565064" cy="267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54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380999"/>
            <a:ext cx="6969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 err="1">
                <a:solidFill>
                  <a:srgbClr val="0070C0"/>
                </a:solidFill>
              </a:rPr>
              <a:t>Toolings</a:t>
            </a:r>
            <a:r>
              <a:rPr lang="en-IN" sz="3600" b="1" dirty="0">
                <a:solidFill>
                  <a:srgbClr val="0070C0"/>
                </a:solidFill>
              </a:rPr>
              <a:t> - Moulds</a:t>
            </a:r>
          </a:p>
        </p:txBody>
      </p:sp>
      <p:pic>
        <p:nvPicPr>
          <p:cNvPr id="3074" name="Picture 2" descr="C:\Users\dayasagar.mrig\Pictures\MT&amp;T\Rubber Mould\0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66" y="4228259"/>
            <a:ext cx="2566834" cy="191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ayasagar.mrig\Pictures\MT&amp;T\Rubber Mould\0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09800"/>
            <a:ext cx="3604699" cy="269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ayasagar.mrig\Pictures\MT&amp;T\Sheet Metals\0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93" y="1219200"/>
            <a:ext cx="243762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708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Filtrum BP-AOP\Filtrum ppt\Product Photos\FTCPL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4419600" cy="269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G_251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143001"/>
            <a:ext cx="4241799" cy="26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Documents and Settings\ftcl-09\Desktop\DSC0215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488" y="4041286"/>
            <a:ext cx="2363100" cy="226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G:\FTCPL - presentation\Picture 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2" y="4041286"/>
            <a:ext cx="2765397" cy="226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D:\Filtrum 2013-14\Filtrum ppt\FTCL\CD - Prasad\Picture1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24705"/>
            <a:ext cx="3523678" cy="237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52600" y="304799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0070C0"/>
                </a:solidFill>
              </a:rPr>
              <a:t>Stamping Parts Developed for Customers</a:t>
            </a:r>
          </a:p>
        </p:txBody>
      </p:sp>
    </p:spTree>
    <p:extLst>
      <p:ext uri="{BB962C8B-B14F-4D97-AF65-F5344CB8AC3E}">
        <p14:creationId xmlns:p14="http://schemas.microsoft.com/office/powerpoint/2010/main" val="709252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 descr="D:\Filtrum BP-AOP\Filtrum ppt\Product Photos\FTCPL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75070"/>
            <a:ext cx="8077200" cy="553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8200" y="304800"/>
            <a:ext cx="8686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0070C0"/>
                </a:solidFill>
              </a:rPr>
              <a:t>Injection Moulded Plastic Parts Developed for Customers</a:t>
            </a:r>
          </a:p>
        </p:txBody>
      </p:sp>
    </p:spTree>
    <p:extLst>
      <p:ext uri="{BB962C8B-B14F-4D97-AF65-F5344CB8AC3E}">
        <p14:creationId xmlns:p14="http://schemas.microsoft.com/office/powerpoint/2010/main" val="2395798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43114"/>
            <a:ext cx="3733799" cy="24925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089670"/>
            <a:ext cx="3733800" cy="2492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3" y="1243114"/>
            <a:ext cx="3616917" cy="2414484"/>
          </a:xfrm>
          <a:prstGeom prst="rect">
            <a:avLst/>
          </a:prstGeom>
        </p:spPr>
      </p:pic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Blow Moulded Plastic Parts Developed for Customers</a:t>
            </a:r>
          </a:p>
        </p:txBody>
      </p:sp>
    </p:spTree>
    <p:extLst>
      <p:ext uri="{BB962C8B-B14F-4D97-AF65-F5344CB8AC3E}">
        <p14:creationId xmlns:p14="http://schemas.microsoft.com/office/powerpoint/2010/main" val="1393827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Strainer-</a:t>
            </a:r>
            <a:r>
              <a:rPr lang="en-IN" sz="2800" b="1" dirty="0">
                <a:solidFill>
                  <a:srgbClr val="00B0F0"/>
                </a:solidFill>
              </a:rPr>
              <a:t> </a:t>
            </a:r>
            <a:r>
              <a:rPr lang="en-IN" sz="2800" b="1" dirty="0">
                <a:solidFill>
                  <a:srgbClr val="0070C0"/>
                </a:solidFill>
              </a:rPr>
              <a:t>Oil</a:t>
            </a:r>
            <a:r>
              <a:rPr lang="en-IN" sz="2800" b="1" dirty="0">
                <a:solidFill>
                  <a:srgbClr val="00B0F0"/>
                </a:solidFill>
              </a:rPr>
              <a:t> </a:t>
            </a:r>
            <a:r>
              <a:rPr lang="en-IN" sz="2800" b="1" dirty="0">
                <a:solidFill>
                  <a:srgbClr val="0070C0"/>
                </a:solidFill>
              </a:rPr>
              <a:t>Filter</a:t>
            </a:r>
            <a:r>
              <a:rPr lang="en-IN" sz="2800" b="1" dirty="0">
                <a:solidFill>
                  <a:srgbClr val="00B0F0"/>
                </a:solidFill>
              </a:rPr>
              <a:t> </a:t>
            </a:r>
            <a:endParaRPr lang="en-IN" sz="2800" b="1" dirty="0"/>
          </a:p>
        </p:txBody>
      </p:sp>
      <p:pic>
        <p:nvPicPr>
          <p:cNvPr id="1026" name="Picture 2" descr="C:\Users\dayasagar.mrig\Pictures\2018-03-02\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16" y="1371600"/>
            <a:ext cx="3848100" cy="232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ayasagar.mrig\Pictures\2018-03-02\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4397"/>
            <a:ext cx="4162424" cy="28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09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Filter Assembly for Tata Toyo</a:t>
            </a:r>
          </a:p>
        </p:txBody>
      </p:sp>
      <p:pic>
        <p:nvPicPr>
          <p:cNvPr id="7" name="Picture 4" descr="https://lh3.googleusercontent.com/p/AF1QipMYHxShnFJdIwkKmMOBP6A6NYpdhdbOfP3TnYRR=s512-p-qv=p2l7hte4164nvk8151ncetj0li2ugrkj7,m=fd2ba27457c40ee2275901128cd36d83,x=,t=25-iv46671?key=V3NpOHl3amVxZWk1UU9kakpzWTRGN3hndUFwUEpR">
            <a:extLst>
              <a:ext uri="{FF2B5EF4-FFF2-40B4-BE49-F238E27FC236}">
                <a16:creationId xmlns:a16="http://schemas.microsoft.com/office/drawing/2014/main" xmlns="" id="{1513B6B6-4D41-4DDA-9F6F-AE89D8705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395" y="1560498"/>
            <a:ext cx="2478102" cy="247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3.googleusercontent.com/p/AF1QipPo0uIMQ9NyusOkbXUL_GEOVyBqdMCm6NfMCBVy=s512-p-qv=p2l7hte4164nvk8151ncetj0li2ugrkj7,m=fd2ba27457c40ee2275901128cd36d83,x=,t=25-iv46671?key=V3NpOHl3amVxZWk1UU9kakpzWTRGN3hndUFwUEpR">
            <a:extLst>
              <a:ext uri="{FF2B5EF4-FFF2-40B4-BE49-F238E27FC236}">
                <a16:creationId xmlns:a16="http://schemas.microsoft.com/office/drawing/2014/main" xmlns="" id="{61706088-D8BC-48C2-B03E-550B71E67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447801"/>
            <a:ext cx="2355380" cy="23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lh3.googleusercontent.com/p/AF1QipOyFxkgnTNa15G0Kw0ajo5stuGfH-cF1KU3RcOo=s512-p-qv=p2l7hte4164nvk8151ncetj0li2ugrkj7,m=fd2ba27457c40ee2275901128cd36d83,x=,t=25-iv46671?key=V3NpOHl3amVxZWk1UU9kakpzWTRGN3hndUFwUEpR">
            <a:extLst>
              <a:ext uri="{FF2B5EF4-FFF2-40B4-BE49-F238E27FC236}">
                <a16:creationId xmlns:a16="http://schemas.microsoft.com/office/drawing/2014/main" xmlns="" id="{1C4F7276-AD9C-4883-A461-DD516603A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638" y="4038600"/>
            <a:ext cx="241935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0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solidFill>
                  <a:srgbClr val="002060"/>
                </a:solidFill>
              </a:rPr>
              <a:t>Tata Motors: Electric Car Battery Cooling Plate, Ejective Pre-cleaner, </a:t>
            </a:r>
          </a:p>
          <a:p>
            <a:pPr algn="ctr"/>
            <a:r>
              <a:rPr lang="en-IN" sz="2000" b="1" dirty="0">
                <a:solidFill>
                  <a:srgbClr val="002060"/>
                </a:solidFill>
              </a:rPr>
              <a:t>Header Plates, Core Support, Condenser Assembly, Tank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933B489-85E1-4BDD-BC0D-02C974EF6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43096"/>
            <a:ext cx="7543800" cy="52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34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Maruti Suzuki: Header Plate, EGR Header Plates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16263FA-3A10-4249-B90B-EDB2AEA7C3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47800"/>
            <a:ext cx="661214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77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Renault – Nissan: Condenser Assembly, Logan Tank, Condenser Filters</a:t>
            </a: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ABDA601E-E95F-4862-9A58-64555ECC03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317033" y="1699338"/>
              <a:ext cx="2286000" cy="1714500"/>
            </p:xfrm>
            <a:graphic>
              <a:graphicData uri="http://schemas.microsoft.com/office/powerpoint/2016/slidezoom">
                <pslz:sldZm>
                  <pslz:sldZmObj sldId="332" cId="2054050840">
                    <pslz:zmPr id="{D73BB765-B301-4C7D-A7BA-F86DBFC1D66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Slide Zoom 4">
                <a:hlinkClick r:id="" action="ppaction://noaction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BDA601E-E95F-4862-9A58-64555ECC03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317033" y="1699338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4E21231-E441-4DEE-A18C-54070436A7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1" y="1905000"/>
            <a:ext cx="8646118" cy="41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50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Volvo: Condenser Tube, Cover Top Metal</a:t>
            </a: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ABDA601E-E95F-4862-9A58-64555ECC03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317033" y="1699338"/>
              <a:ext cx="2286000" cy="1714500"/>
            </p:xfrm>
            <a:graphic>
              <a:graphicData uri="http://schemas.microsoft.com/office/powerpoint/2016/slidezoom">
                <pslz:sldZm>
                  <pslz:sldZmObj sldId="332" cId="2054050840">
                    <pslz:zmPr id="{D73BB765-B301-4C7D-A7BA-F86DBFC1D66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Slide Zoom 4">
                <a:hlinkClick r:id="" action="ppaction://noaction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BDA601E-E95F-4862-9A58-64555ECC03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317033" y="1699338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28AA7EC-15D4-4E85-B049-AC309AC08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28800"/>
            <a:ext cx="7037936" cy="456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7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Fiat: Diffuser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8B6C7C-F5A4-4A37-BC34-3CC14775A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178834"/>
            <a:ext cx="5257800" cy="500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10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2400" b="1" dirty="0">
                <a:solidFill>
                  <a:srgbClr val="002060"/>
                </a:solidFill>
              </a:rPr>
              <a:t>Isuzu: Condenser Filter, Header Plate, Heater Core Tank,                   Header Plate &amp; Core Support</a:t>
            </a:r>
            <a:endParaRPr lang="en-IN" sz="28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ABDA601E-E95F-4862-9A58-64555ECC03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317033" y="1699338"/>
              <a:ext cx="2286000" cy="1714500"/>
            </p:xfrm>
            <a:graphic>
              <a:graphicData uri="http://schemas.microsoft.com/office/powerpoint/2016/slidezoom">
                <pslz:sldZm>
                  <pslz:sldZmObj sldId="332" cId="2054050840">
                    <pslz:zmPr id="{D73BB765-B301-4C7D-A7BA-F86DBFC1D66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Slide Zoom 4">
                <a:hlinkClick r:id="" action="ppaction://noaction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BDA601E-E95F-4862-9A58-64555ECC03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317033" y="1699338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FA4E5D2-7C59-4A60-9EF2-1678D7A419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9" y="1298885"/>
            <a:ext cx="5715001" cy="541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19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2400" b="1" dirty="0">
                <a:solidFill>
                  <a:srgbClr val="002060"/>
                </a:solidFill>
              </a:rPr>
              <a:t>Ashok Leyland: Pre-Cleaner Air Filter Housings, Header Plate</a:t>
            </a:r>
            <a:endParaRPr lang="en-IN" sz="28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ABDA601E-E95F-4862-9A58-64555ECC03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317033" y="1699338"/>
              <a:ext cx="2286000" cy="1714500"/>
            </p:xfrm>
            <a:graphic>
              <a:graphicData uri="http://schemas.microsoft.com/office/powerpoint/2016/slidezoom">
                <pslz:sldZm>
                  <pslz:sldZmObj sldId="332" cId="2054050840">
                    <pslz:zmPr id="{D73BB765-B301-4C7D-A7BA-F86DBFC1D66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Slide Zoom 4">
                <a:hlinkClick r:id="" action="ppaction://noaction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BDA601E-E95F-4862-9A58-64555ECC03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317033" y="1699338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AC01823-7F3A-46A2-908A-5ED0F353C7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90422"/>
            <a:ext cx="7772400" cy="543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14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End Caps for Filters (3 Million/Month)</a:t>
            </a: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ABDA601E-E95F-4862-9A58-64555ECC03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317033" y="1699338"/>
              <a:ext cx="2286000" cy="1714500"/>
            </p:xfrm>
            <a:graphic>
              <a:graphicData uri="http://schemas.microsoft.com/office/powerpoint/2016/slidezoom">
                <pslz:sldZm>
                  <pslz:sldZmObj sldId="332" cId="2054050840">
                    <pslz:zmPr id="{D73BB765-B301-4C7D-A7BA-F86DBFC1D66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Slide Zoom 4">
                <a:hlinkClick r:id="" action="ppaction://noaction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BDA601E-E95F-4862-9A58-64555ECC03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317033" y="1699338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D6DF940-7D3D-460E-94CA-AEE18037C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027744"/>
            <a:ext cx="6248400" cy="564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71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Knorr Bremse: Shell Metal &amp; KB Finn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ADDE76E-DFB2-45E3-8EC0-07F574E346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47800"/>
            <a:ext cx="6324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58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Tata Blue Scope: Clip Lock Assemblies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D89FCF3-5FCA-4605-A56E-A991F491A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07513"/>
            <a:ext cx="8839200" cy="253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5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dirty="0" err="1">
                <a:solidFill>
                  <a:srgbClr val="002060"/>
                </a:solidFill>
              </a:rPr>
              <a:t>Robertshaw</a:t>
            </a:r>
            <a:r>
              <a:rPr lang="en-IN" sz="2800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-</a:t>
            </a:r>
            <a:r>
              <a:rPr lang="en-US" sz="2800" dirty="0">
                <a:solidFill>
                  <a:srgbClr val="002060"/>
                </a:solidFill>
              </a:rPr>
              <a:t>Thermostat Side Support)</a:t>
            </a:r>
          </a:p>
          <a:p>
            <a:pPr algn="ctr"/>
            <a:r>
              <a:rPr lang="en-IN" sz="28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31D607F-B724-4696-BED1-DD2BCB3AA1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40" y="1752600"/>
            <a:ext cx="6830519" cy="376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18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Ultra Engineers : Cap &amp; Bushings for Solar Panel</a:t>
            </a:r>
          </a:p>
        </p:txBody>
      </p:sp>
      <p:pic>
        <p:nvPicPr>
          <p:cNvPr id="2" name="Picture 2" descr="C:\Users\dayasagar.mrig\Pictures\2018-03-02\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289760"/>
            <a:ext cx="2602929" cy="228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dayasagar.mrig\Pictures\2018-03-02\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02" y="1291315"/>
            <a:ext cx="2254198" cy="265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yasagar.mrig\Pictures\2018-03-02\0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333" y="1289760"/>
            <a:ext cx="2959768" cy="264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E8AED87-C358-49D7-8698-4ED8B45D62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95369"/>
            <a:ext cx="3225950" cy="24194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890EFA1-2B2B-4D0E-81C2-10D408D76F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304" y="4195369"/>
            <a:ext cx="3444995" cy="241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90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Air Filter Panel for Clean Room</a:t>
            </a:r>
          </a:p>
        </p:txBody>
      </p:sp>
      <p:pic>
        <p:nvPicPr>
          <p:cNvPr id="2056" name="Picture 8" descr="C:\Users\dayasagar.mrig\Pictures\2018-03-02\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295400"/>
            <a:ext cx="2133600" cy="26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dayasagar.mrig\Pictures\2018-03-02\0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0789"/>
            <a:ext cx="2984955" cy="219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dayasagar.mrig\Pictures\2018-03-02\0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239" y="1429945"/>
            <a:ext cx="2133600" cy="26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476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7" y="152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5483" y="380999"/>
            <a:ext cx="9408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70C0"/>
                </a:solidFill>
              </a:rPr>
              <a:t>Awards &amp; Recognition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38DED8-CF24-44A7-AF9B-F45044144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5" y="1905000"/>
            <a:ext cx="4955656" cy="33760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89D822F-A383-4382-9318-A205D67DBF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842" y="1371600"/>
            <a:ext cx="3966247" cy="47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023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 err="1">
                <a:solidFill>
                  <a:srgbClr val="00B0F0"/>
                </a:solidFill>
              </a:rPr>
              <a:t>Ansox</a:t>
            </a:r>
            <a:r>
              <a:rPr lang="en-US" sz="3600" b="1" u="sng" dirty="0">
                <a:solidFill>
                  <a:srgbClr val="00B0F0"/>
                </a:solidFill>
              </a:rPr>
              <a:t> : Team Contacts</a:t>
            </a:r>
            <a:endParaRPr lang="en-IN" sz="3600" b="1" u="sng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271998"/>
              </p:ext>
            </p:extLst>
          </p:nvPr>
        </p:nvGraphicFramePr>
        <p:xfrm>
          <a:off x="457200" y="1600200"/>
          <a:ext cx="8229599" cy="335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26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681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Sr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Name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Designation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Email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Mobile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Dayasagar Mrig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CEO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hlinkClick r:id="rId3"/>
                        </a:rPr>
                        <a:t>dsmrig@me.com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+919823286862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Shashikant Jadhav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Plant Head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hlinkClick r:id="rId4"/>
                        </a:rPr>
                        <a:t>Shashikant@ansox.in</a:t>
                      </a:r>
                      <a:endParaRPr lang="en-IN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+918380047042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Rajesh </a:t>
                      </a:r>
                      <a:r>
                        <a:rPr lang="en-IN" sz="1400" dirty="0" err="1"/>
                        <a:t>Argekar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NPD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hlinkClick r:id="rId5"/>
                        </a:rPr>
                        <a:t>rajeshargekar@ansox.in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+919850820087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Akshay Shinde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Quality Leader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sng" strike="noStrike" kern="1200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+mn-ea"/>
                          <a:cs typeface="+mn-cs"/>
                          <a:hlinkClick r:id="rId6"/>
                        </a:rPr>
                        <a:t>akshinde@ansox.in</a:t>
                      </a:r>
                      <a:endParaRPr lang="en-IN" sz="1400" b="0" i="0" u="sng" strike="noStrike" kern="1200" dirty="0">
                        <a:solidFill>
                          <a:srgbClr val="0000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+919923553843</a:t>
                      </a:r>
                      <a:endParaRPr lang="en-IN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Mahesh Kolte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7"/>
                        </a:rPr>
                        <a:t>sales@ansox.in</a:t>
                      </a:r>
                      <a:endParaRPr lang="en-IN" sz="14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+919850097604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Prafulla Patil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Purchase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prafulla@ansox.in</a:t>
                      </a:r>
                    </a:p>
                  </a:txBody>
                  <a:tcPr marL="7620" marR="7620" marT="762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+919922928740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Santosh </a:t>
                      </a:r>
                      <a:r>
                        <a:rPr lang="en-US" sz="1400" dirty="0" err="1"/>
                        <a:t>Bhoite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HR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santosh@ansox.com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+919730211879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Akshay Joshi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IT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9"/>
                        </a:rPr>
                        <a:t>Akshay.joshi@</a:t>
                      </a:r>
                      <a:r>
                        <a:rPr lang="en-IN" sz="14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9"/>
                        </a:rPr>
                        <a:t>ansox.com</a:t>
                      </a:r>
                      <a:endParaRPr lang="en-IN" sz="14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+918408888608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81000"/>
            <a:ext cx="1066801" cy="97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0947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>
                <a:solidFill>
                  <a:srgbClr val="00B0F0"/>
                </a:solidFill>
              </a:rPr>
              <a:t/>
            </a:r>
            <a:br>
              <a:rPr lang="en-IN" b="1" u="sng" dirty="0">
                <a:solidFill>
                  <a:srgbClr val="00B0F0"/>
                </a:solidFill>
              </a:rPr>
            </a:br>
            <a:r>
              <a:rPr lang="en-IN" sz="4000" dirty="0">
                <a:solidFill>
                  <a:srgbClr val="0070C0"/>
                </a:solidFill>
              </a:rPr>
              <a:t>Ansox Industries Pvt Ltd</a:t>
            </a:r>
            <a:r>
              <a:rPr lang="en-IN" b="1" u="sng" dirty="0">
                <a:solidFill>
                  <a:srgbClr val="0070C0"/>
                </a:solidFill>
              </a:rPr>
              <a:t/>
            </a:r>
            <a:br>
              <a:rPr lang="en-IN" b="1" u="sng" dirty="0">
                <a:solidFill>
                  <a:srgbClr val="0070C0"/>
                </a:solidFill>
              </a:rPr>
            </a:br>
            <a:r>
              <a:rPr lang="en-IN" b="1" u="sng" dirty="0">
                <a:solidFill>
                  <a:srgbClr val="00B0F0"/>
                </a:solidFill>
              </a:rPr>
              <a:t>          </a:t>
            </a:r>
            <a:endParaRPr lang="en-IN" sz="4900" b="1" u="sng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                                  </a:t>
            </a:r>
          </a:p>
        </p:txBody>
      </p:sp>
      <p:pic>
        <p:nvPicPr>
          <p:cNvPr id="1026" name="Picture 2" descr="C:\Users\dayasagar.mrig\Pictures\ANSOX\LOGO\001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92" y="533400"/>
            <a:ext cx="83369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38400" y="1584178"/>
            <a:ext cx="3886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200" dirty="0">
              <a:solidFill>
                <a:srgbClr val="002060"/>
              </a:solidFill>
              <a:latin typeface="Algerian" panose="04020705040A02060702" pitchFamily="82" charset="0"/>
            </a:endParaRPr>
          </a:p>
          <a:p>
            <a:r>
              <a:rPr lang="en-IN" sz="3200" dirty="0">
                <a:solidFill>
                  <a:srgbClr val="002060"/>
                </a:solidFill>
                <a:latin typeface="Algerian" panose="04020705040A02060702" pitchFamily="82" charset="0"/>
              </a:rPr>
              <a:t>                       </a:t>
            </a:r>
          </a:p>
          <a:p>
            <a:r>
              <a:rPr lang="en-IN" sz="3200" dirty="0">
                <a:solidFill>
                  <a:srgbClr val="002060"/>
                </a:solidFill>
                <a:latin typeface="Algerian" panose="04020705040A02060702" pitchFamily="82" charset="0"/>
              </a:rPr>
              <a:t>                      </a:t>
            </a:r>
          </a:p>
          <a:p>
            <a:r>
              <a:rPr lang="en-IN" sz="3200" dirty="0">
                <a:solidFill>
                  <a:srgbClr val="002060"/>
                </a:solidFill>
                <a:latin typeface="Algerian" panose="04020705040A02060702" pitchFamily="82" charset="0"/>
              </a:rPr>
              <a:t>                       </a:t>
            </a:r>
            <a:r>
              <a:rPr lang="en-IN" sz="4800" dirty="0">
                <a:solidFill>
                  <a:srgbClr val="002060"/>
                </a:solidFill>
                <a:latin typeface="Algerian" panose="04020705040A02060702" pitchFamily="82" charset="0"/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3930109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1029</Words>
  <Application>Microsoft Office PowerPoint</Application>
  <PresentationFormat>On-screen Show (4:3)</PresentationFormat>
  <Paragraphs>400</Paragraphs>
  <Slides>39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 Ansox Industries Pvt Ltd</vt:lpstr>
      <vt:lpstr>The journey to date</vt:lpstr>
      <vt:lpstr>The journey Ahead….</vt:lpstr>
      <vt:lpstr>  Ansox - Team           </vt:lpstr>
      <vt:lpstr>PowerPoint Presentation</vt:lpstr>
      <vt:lpstr>PowerPoint Presentation</vt:lpstr>
      <vt:lpstr> Ansox : Business Units           </vt:lpstr>
      <vt:lpstr>PowerPoint Presentation</vt:lpstr>
      <vt:lpstr> Ansox : Quality Management System                      Certification IATF- 16949; Certification ISO 9001:2015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Ansox : Team Contacts</vt:lpstr>
      <vt:lpstr> Ansox Industries Pvt Ltd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Ansox Industries Pvt Ltd</dc:title>
  <dc:creator>Mrig Dayasagar</dc:creator>
  <cp:lastModifiedBy>ADMIN</cp:lastModifiedBy>
  <cp:revision>163</cp:revision>
  <dcterms:created xsi:type="dcterms:W3CDTF">2006-08-16T00:00:00Z</dcterms:created>
  <dcterms:modified xsi:type="dcterms:W3CDTF">2023-05-13T09:08:09Z</dcterms:modified>
</cp:coreProperties>
</file>